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9"/>
  </p:notesMasterIdLst>
  <p:sldIdLst>
    <p:sldId id="264" r:id="rId2"/>
    <p:sldId id="294" r:id="rId3"/>
    <p:sldId id="291" r:id="rId4"/>
    <p:sldId id="298" r:id="rId5"/>
    <p:sldId id="302" r:id="rId6"/>
    <p:sldId id="303" r:id="rId7"/>
    <p:sldId id="299" r:id="rId8"/>
    <p:sldId id="309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6" r:id="rId20"/>
    <p:sldId id="327" r:id="rId21"/>
    <p:sldId id="328" r:id="rId22"/>
    <p:sldId id="329" r:id="rId23"/>
    <p:sldId id="330" r:id="rId24"/>
    <p:sldId id="331" r:id="rId25"/>
    <p:sldId id="322" r:id="rId26"/>
    <p:sldId id="324" r:id="rId27"/>
    <p:sldId id="325" r:id="rId2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510"/>
    <a:srgbClr val="003466"/>
    <a:srgbClr val="2EB5B2"/>
    <a:srgbClr val="000000"/>
    <a:srgbClr val="99CC00"/>
    <a:srgbClr val="66FF66"/>
    <a:srgbClr val="000099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5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E5027-B908-4300-9B0B-B0225F007325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D7C2A-83B1-4412-BCDE-8F435E8CDC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4938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D7C2A-83B1-4412-BCDE-8F435E8CDC8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8712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0116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C6030-F437-4723-9717-A36D25BE4DCC}" type="slidenum">
              <a:rPr lang="fr-FR">
                <a:latin typeface="Arial" pitchFamily="34" charset="0"/>
              </a:rPr>
              <a:pPr/>
              <a:t>19</a:t>
            </a:fld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B2EA-B31D-4807-9BD0-FB423B2CDEC9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7E1A-2D4D-4BE1-80F7-1BD2033B38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5790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B2EA-B31D-4807-9BD0-FB423B2CDEC9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7E1A-2D4D-4BE1-80F7-1BD2033B38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9171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B2EA-B31D-4807-9BD0-FB423B2CDEC9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7E1A-2D4D-4BE1-80F7-1BD2033B38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29298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B2EA-B31D-4807-9BD0-FB423B2CDEC9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7E1A-2D4D-4BE1-80F7-1BD2033B38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0153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B2EA-B31D-4807-9BD0-FB423B2CDEC9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7E1A-2D4D-4BE1-80F7-1BD2033B38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0495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B2EA-B31D-4807-9BD0-FB423B2CDEC9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7E1A-2D4D-4BE1-80F7-1BD2033B38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2259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B2EA-B31D-4807-9BD0-FB423B2CDEC9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7E1A-2D4D-4BE1-80F7-1BD2033B38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8390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B2EA-B31D-4807-9BD0-FB423B2CDEC9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7E1A-2D4D-4BE1-80F7-1BD2033B38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8776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B2EA-B31D-4807-9BD0-FB423B2CDEC9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7E1A-2D4D-4BE1-80F7-1BD2033B38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1646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B2EA-B31D-4807-9BD0-FB423B2CDEC9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7E1A-2D4D-4BE1-80F7-1BD2033B38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9344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B2EA-B31D-4807-9BD0-FB423B2CDEC9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7E1A-2D4D-4BE1-80F7-1BD2033B38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2762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FB2EA-B31D-4807-9BD0-FB423B2CDEC9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47E1A-2D4D-4BE1-80F7-1BD2033B38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8418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404664"/>
            <a:ext cx="3441779" cy="165721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144"/>
          <a:stretch/>
        </p:blipFill>
        <p:spPr>
          <a:xfrm>
            <a:off x="6084168" y="81376"/>
            <a:ext cx="3355637" cy="6732000"/>
          </a:xfrm>
          <a:prstGeom prst="rect">
            <a:avLst/>
          </a:prstGeom>
        </p:spPr>
      </p:pic>
      <p:pic>
        <p:nvPicPr>
          <p:cNvPr id="7" name="Picture 4" descr="CJ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6966"/>
            <a:ext cx="316865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ogoCreaIU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78" y="2708851"/>
            <a:ext cx="2424672" cy="147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2533" y="488523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Présentent :</a:t>
            </a:r>
            <a:endParaRPr lang="fr-FR" sz="2400" b="1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2708920"/>
            <a:ext cx="1995492" cy="12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784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115616" y="236132"/>
            <a:ext cx="6480720" cy="11046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L’offre</a:t>
            </a:r>
            <a:endParaRPr lang="fr-FR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755576" y="2612727"/>
            <a:ext cx="7572242" cy="32718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Définir :</a:t>
            </a:r>
          </a:p>
          <a:p>
            <a:pPr lvl="1"/>
            <a:r>
              <a:rPr lang="fr-FR" sz="2000" dirty="0" smtClean="0"/>
              <a:t>Le besoin à satisfaire</a:t>
            </a:r>
          </a:p>
          <a:p>
            <a:pPr lvl="1"/>
            <a:r>
              <a:rPr lang="fr-FR" sz="2000" dirty="0" smtClean="0"/>
              <a:t>Le produit et/ou le service</a:t>
            </a:r>
          </a:p>
          <a:p>
            <a:pPr lvl="1"/>
            <a:r>
              <a:rPr lang="fr-FR" sz="2000" dirty="0" smtClean="0"/>
              <a:t>Les avantages par rapport aux concurrents (offre nouvelle, moins chère, personnalisable, respectueuse de l’environnement, plus accessible, plus performante, réservée à quelques privilégiés,...)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4008" y="772230"/>
            <a:ext cx="3732931" cy="26567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3259" y="5284500"/>
            <a:ext cx="869133" cy="7061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156176" y="1003812"/>
            <a:ext cx="792088" cy="1608915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1" hangingPunct="1"/>
            <a:endParaRPr lang="fr-FR" sz="1500"/>
          </a:p>
        </p:txBody>
      </p:sp>
      <p:pic>
        <p:nvPicPr>
          <p:cNvPr id="10" name="Picture 10" descr="LogoCreaI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49094"/>
            <a:ext cx="1656184" cy="100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54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971600" y="450070"/>
            <a:ext cx="6480720" cy="11046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Les clients</a:t>
            </a:r>
            <a:endParaRPr lang="fr-FR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1115616" y="3356992"/>
            <a:ext cx="7428226" cy="29962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Définir :</a:t>
            </a:r>
          </a:p>
          <a:p>
            <a:pPr lvl="1" algn="just"/>
            <a:r>
              <a:rPr lang="fr-FR" sz="2000" dirty="0" smtClean="0"/>
              <a:t>Les types de clients (localisation, caractéristiques, nombre, évolution, segments, comportements, critères d’achat, freins, motivations,…)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16016" y="1138415"/>
            <a:ext cx="3482495" cy="24785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5593412"/>
            <a:ext cx="661665" cy="9196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451391" y="1340768"/>
            <a:ext cx="747120" cy="1440160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1" hangingPunct="1"/>
            <a:endParaRPr lang="fr-FR" sz="1500"/>
          </a:p>
        </p:txBody>
      </p:sp>
      <p:pic>
        <p:nvPicPr>
          <p:cNvPr id="10" name="Picture 10" descr="LogoCreaI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39740"/>
            <a:ext cx="1835696" cy="11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19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187624" y="508916"/>
            <a:ext cx="6480720" cy="11046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La relation client</a:t>
            </a:r>
            <a:endParaRPr lang="fr-FR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899592" y="3501008"/>
            <a:ext cx="7428226" cy="2764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Définir :</a:t>
            </a:r>
          </a:p>
          <a:p>
            <a:pPr lvl="1" algn="just"/>
            <a:r>
              <a:rPr lang="fr-FR" sz="2000" dirty="0" smtClean="0"/>
              <a:t>La relation à mettre en place avec les clients pour les attirer, les fidéliser et les inciter à acheter (une assistance personnelle, un service d’échange, un programme de fidélité, un accueil spécifique, un cadeau,…)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45323" y="1268760"/>
            <a:ext cx="3482495" cy="24785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6948264" y="1484784"/>
            <a:ext cx="720080" cy="720080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1" hangingPunct="1"/>
            <a:endParaRPr lang="fr-FR" sz="150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2486" y="5733256"/>
            <a:ext cx="539983" cy="789207"/>
          </a:xfrm>
          <a:prstGeom prst="rect">
            <a:avLst/>
          </a:prstGeom>
        </p:spPr>
      </p:pic>
      <p:pic>
        <p:nvPicPr>
          <p:cNvPr id="10" name="Picture 10" descr="LogoCreaI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39740"/>
            <a:ext cx="1835696" cy="11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6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169957" y="473758"/>
            <a:ext cx="6480720" cy="11046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Les canaux</a:t>
            </a:r>
            <a:endParaRPr lang="fr-FR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1037942" y="3410432"/>
            <a:ext cx="7428226" cy="2764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Définir :</a:t>
            </a:r>
          </a:p>
          <a:p>
            <a:pPr lvl="1" algn="just"/>
            <a:r>
              <a:rPr lang="fr-FR" sz="2000" dirty="0" smtClean="0"/>
              <a:t>Le mode distribution et de communication à utiliser pour valoriser l’offre, la distribuer et en assurer le SAV (flyer, site internet, boutique, agents commerciaux, vente directe, conseiller clientèle,…)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2041" y="1169271"/>
            <a:ext cx="3579766" cy="25477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2523" y="5635019"/>
            <a:ext cx="827127" cy="5998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113240" y="2124073"/>
            <a:ext cx="701401" cy="728863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1" hangingPunct="1"/>
            <a:endParaRPr lang="fr-FR" sz="1500"/>
          </a:p>
        </p:txBody>
      </p:sp>
      <p:pic>
        <p:nvPicPr>
          <p:cNvPr id="8" name="Picture 10" descr="LogoCreaI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39740"/>
            <a:ext cx="1835696" cy="11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34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930772" y="239072"/>
            <a:ext cx="6480720" cy="11046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Les revenus</a:t>
            </a:r>
            <a:endParaRPr lang="fr-FR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896717" y="3379852"/>
            <a:ext cx="7428226" cy="2764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rgbClr val="376092"/>
                </a:solidFill>
              </a:rPr>
              <a:t>Définir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:</a:t>
            </a:r>
          </a:p>
          <a:p>
            <a:pPr lvl="1"/>
            <a:r>
              <a:rPr lang="fr-FR" sz="2000" dirty="0" smtClean="0"/>
              <a:t>Les principales sources de revenus (prix fixe ou variable, location, abonnement, forfait, temps passé, </a:t>
            </a:r>
            <a:r>
              <a:rPr lang="fr-FR" sz="2000" dirty="0" err="1" smtClean="0"/>
              <a:t>freemium</a:t>
            </a:r>
            <a:r>
              <a:rPr lang="fr-FR" sz="2000" dirty="0" smtClean="0"/>
              <a:t>,...)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99206" y="930199"/>
            <a:ext cx="3551627" cy="25277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9432" y="5399968"/>
            <a:ext cx="820573" cy="9243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188067" y="2636912"/>
            <a:ext cx="1762766" cy="576064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1" hangingPunct="1"/>
            <a:endParaRPr lang="fr-FR" sz="1500"/>
          </a:p>
        </p:txBody>
      </p:sp>
      <p:pic>
        <p:nvPicPr>
          <p:cNvPr id="10" name="Picture 10" descr="LogoCreaI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95875"/>
            <a:ext cx="1907704" cy="11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12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141086" y="404664"/>
            <a:ext cx="6480720" cy="11046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Les activités clés</a:t>
            </a:r>
            <a:endParaRPr lang="fr-FR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880296" y="3176905"/>
            <a:ext cx="7428226" cy="2764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rgbClr val="376092"/>
                </a:solidFill>
              </a:rPr>
              <a:t>Définir :</a:t>
            </a:r>
          </a:p>
          <a:p>
            <a:pPr lvl="1" algn="just"/>
            <a:r>
              <a:rPr lang="fr-FR" sz="2000" dirty="0" smtClean="0"/>
              <a:t>Les activités réellement exercées par l’entreprise pour produire le produit et / ou le service (activité de conception, de design, d’achat/revente, de production, de gestion logistique, d’intermédiation commerciale,…)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60033" y="1117911"/>
            <a:ext cx="3448490" cy="24543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3064" y="5589240"/>
            <a:ext cx="723894" cy="8555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601190" y="1340768"/>
            <a:ext cx="683513" cy="706624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1" hangingPunct="1"/>
            <a:endParaRPr lang="fr-FR" sz="1500"/>
          </a:p>
        </p:txBody>
      </p:sp>
      <p:pic>
        <p:nvPicPr>
          <p:cNvPr id="10" name="Picture 10" descr="LogoCreaI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09462"/>
            <a:ext cx="1728192" cy="105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50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403648" y="332656"/>
            <a:ext cx="6480720" cy="11046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Les ressources clés</a:t>
            </a:r>
            <a:endParaRPr lang="fr-FR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1037942" y="3379852"/>
            <a:ext cx="7428226" cy="2764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rgbClr val="376092"/>
                </a:solidFill>
              </a:rPr>
              <a:t>Définir :</a:t>
            </a:r>
          </a:p>
          <a:p>
            <a:pPr lvl="1" algn="just"/>
            <a:r>
              <a:rPr lang="fr-FR" sz="2000" dirty="0" smtClean="0"/>
              <a:t>Les ressources humaines, matérielles, immatérielles et financières utiles au lancement de l’entreprise (salariés, savoir-faire, fonds de commerce, local, licences, brevets, matériels, marque, caution,…)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8024" y="1036193"/>
            <a:ext cx="3665573" cy="26088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0644" y="5519021"/>
            <a:ext cx="857561" cy="8052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580112" y="2000930"/>
            <a:ext cx="699350" cy="852005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1" hangingPunct="1"/>
            <a:endParaRPr lang="fr-FR" sz="1500"/>
          </a:p>
        </p:txBody>
      </p:sp>
      <p:pic>
        <p:nvPicPr>
          <p:cNvPr id="10" name="Picture 10" descr="LogoCreaI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61364"/>
            <a:ext cx="1800200" cy="109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11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43608" y="239072"/>
            <a:ext cx="6480720" cy="11046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Les partenaires clés</a:t>
            </a:r>
            <a:endParaRPr lang="fr-FR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899592" y="3317381"/>
            <a:ext cx="7428226" cy="2764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rgbClr val="376092"/>
                </a:solidFill>
              </a:rPr>
              <a:t>Définir :</a:t>
            </a:r>
          </a:p>
          <a:p>
            <a:pPr lvl="1" algn="just"/>
            <a:r>
              <a:rPr lang="fr-FR" sz="2000" dirty="0" smtClean="0"/>
              <a:t>Les partenaires sur lesquels l’entreprise doit s’appuyer (fournisseurs, sous-traitants, organisations professionnelles, prescripteurs,…)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9992" y="867192"/>
            <a:ext cx="3744415" cy="26649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1697" y="5601974"/>
            <a:ext cx="827132" cy="6598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4594520" y="1124744"/>
            <a:ext cx="742167" cy="1512168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1" hangingPunct="1"/>
            <a:endParaRPr lang="fr-FR" sz="1500"/>
          </a:p>
        </p:txBody>
      </p:sp>
      <p:pic>
        <p:nvPicPr>
          <p:cNvPr id="10" name="Picture 10" descr="LogoCreaI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27471"/>
            <a:ext cx="1691680" cy="103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98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971600" y="239072"/>
            <a:ext cx="6480720" cy="11046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Les coûts</a:t>
            </a:r>
            <a:endParaRPr lang="fr-FR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882713" y="3165452"/>
            <a:ext cx="7428226" cy="2764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rgbClr val="376092"/>
                </a:solidFill>
              </a:rPr>
              <a:t>Définir :</a:t>
            </a:r>
          </a:p>
          <a:p>
            <a:pPr lvl="1" algn="just"/>
            <a:r>
              <a:rPr lang="fr-FR" sz="2000" dirty="0" smtClean="0"/>
              <a:t>Les principaux coûts nécessaires au lancement et au fonctionnement de l’entreprise (fonds de commerce, site internet, marchandises, sous-traitance, loyer, salaires, publicité, électricité, assurances,...)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96826" y="789152"/>
            <a:ext cx="3709153" cy="26398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97716" y="5788491"/>
            <a:ext cx="755569" cy="654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4667808" y="2555626"/>
            <a:ext cx="1783594" cy="609825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1" hangingPunct="1"/>
            <a:endParaRPr lang="fr-FR" sz="1500"/>
          </a:p>
        </p:txBody>
      </p:sp>
      <p:pic>
        <p:nvPicPr>
          <p:cNvPr id="10" name="Picture 10" descr="LogoCreaI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95875"/>
            <a:ext cx="1907704" cy="11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73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543800" cy="725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mtClean="0">
                <a:latin typeface="Candara" pitchFamily="34" charset="0"/>
                <a:ea typeface="ＭＳ Ｐゴシック" pitchFamily="34" charset="-128"/>
              </a:rPr>
              <a:t>Objectifs</a:t>
            </a:r>
          </a:p>
        </p:txBody>
      </p:sp>
      <p:sp>
        <p:nvSpPr>
          <p:cNvPr id="16386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457200" y="692150"/>
            <a:ext cx="8686800" cy="5259388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endParaRPr lang="fr-FR" sz="2400" dirty="0" smtClean="0">
              <a:solidFill>
                <a:srgbClr val="595959"/>
              </a:solidFill>
              <a:latin typeface="Candara" pitchFamily="34" charset="0"/>
              <a:ea typeface="ＭＳ Ｐゴシック" pitchFamily="34" charset="-128"/>
            </a:endParaRPr>
          </a:p>
          <a:p>
            <a:pPr marL="0" indent="0" eaLnBrk="1" hangingPunct="1"/>
            <a:r>
              <a:rPr lang="fr-FR" sz="2400" dirty="0" smtClean="0">
                <a:solidFill>
                  <a:srgbClr val="595959"/>
                </a:solidFill>
                <a:latin typeface="Candara" pitchFamily="34" charset="0"/>
                <a:ea typeface="ＭＳ Ｐゴシック" pitchFamily="34" charset="-128"/>
              </a:rPr>
              <a:t>Trouver et présenter une innovation de rupture centrée client</a:t>
            </a:r>
          </a:p>
          <a:p>
            <a:pPr marL="0" indent="0" eaLnBrk="1" hangingPunct="1"/>
            <a:endParaRPr lang="fr-FR" sz="2400" dirty="0" smtClean="0">
              <a:solidFill>
                <a:srgbClr val="595959"/>
              </a:solidFill>
              <a:latin typeface="Candara" pitchFamily="34" charset="0"/>
              <a:ea typeface="ＭＳ Ｐゴシック" pitchFamily="34" charset="-128"/>
            </a:endParaRPr>
          </a:p>
          <a:p>
            <a:pPr marL="0" indent="0" eaLnBrk="1" hangingPunct="1"/>
            <a:r>
              <a:rPr lang="fr-FR" sz="2400" dirty="0" smtClean="0">
                <a:solidFill>
                  <a:srgbClr val="595959"/>
                </a:solidFill>
                <a:latin typeface="Candara" pitchFamily="34" charset="0"/>
                <a:ea typeface="ＭＳ Ｐゴシック" pitchFamily="34" charset="-128"/>
              </a:rPr>
              <a:t>5 planches </a:t>
            </a:r>
            <a:r>
              <a:rPr lang="fr-FR" sz="2400" dirty="0" smtClean="0">
                <a:solidFill>
                  <a:srgbClr val="595959"/>
                </a:solidFill>
                <a:latin typeface="Candara" pitchFamily="34" charset="0"/>
                <a:ea typeface="ＭＳ Ｐゴシック" pitchFamily="34" charset="-128"/>
              </a:rPr>
              <a:t>pour vous aider à construire votre projet :</a:t>
            </a:r>
            <a:endParaRPr lang="fr-FR" sz="2400" dirty="0" smtClean="0">
              <a:solidFill>
                <a:srgbClr val="595959"/>
              </a:solidFill>
              <a:latin typeface="Candara" pitchFamily="34" charset="0"/>
              <a:ea typeface="ＭＳ Ｐゴシック" pitchFamily="34" charset="-128"/>
            </a:endParaRPr>
          </a:p>
          <a:p>
            <a:pPr lvl="1" eaLnBrk="1" hangingPunct="1"/>
            <a:r>
              <a:rPr lang="fr-FR" sz="2000" dirty="0" err="1" smtClean="0">
                <a:solidFill>
                  <a:srgbClr val="595959"/>
                </a:solidFill>
                <a:latin typeface="Candara" pitchFamily="34" charset="0"/>
                <a:ea typeface="ＭＳ Ｐゴシック" pitchFamily="34" charset="-128"/>
              </a:rPr>
              <a:t>Empathy</a:t>
            </a:r>
            <a:r>
              <a:rPr lang="fr-FR" sz="2000" dirty="0" smtClean="0">
                <a:solidFill>
                  <a:srgbClr val="595959"/>
                </a:solidFill>
                <a:latin typeface="Candara" pitchFamily="34" charset="0"/>
                <a:ea typeface="ＭＳ Ｐゴシック" pitchFamily="34" charset="-128"/>
              </a:rPr>
              <a:t> </a:t>
            </a:r>
            <a:r>
              <a:rPr lang="fr-FR" sz="2000" dirty="0" err="1" smtClean="0">
                <a:solidFill>
                  <a:srgbClr val="595959"/>
                </a:solidFill>
                <a:latin typeface="Candara" pitchFamily="34" charset="0"/>
                <a:ea typeface="ＭＳ Ｐゴシック" pitchFamily="34" charset="-128"/>
              </a:rPr>
              <a:t>map</a:t>
            </a:r>
            <a:r>
              <a:rPr lang="fr-FR" sz="2000" dirty="0" smtClean="0">
                <a:solidFill>
                  <a:srgbClr val="595959"/>
                </a:solidFill>
                <a:latin typeface="Candara" pitchFamily="34" charset="0"/>
                <a:ea typeface="ＭＳ Ｐゴシック" pitchFamily="34" charset="-128"/>
              </a:rPr>
              <a:t> </a:t>
            </a:r>
            <a:r>
              <a:rPr lang="fr-FR" sz="2000" dirty="0" smtClean="0">
                <a:solidFill>
                  <a:srgbClr val="595959"/>
                </a:solidFill>
                <a:latin typeface="Candara" pitchFamily="34" charset="0"/>
                <a:ea typeface="ＭＳ Ｐゴシック" pitchFamily="34" charset="-128"/>
              </a:rPr>
              <a:t>: que pensent vos clients de votre projet, que voient-ils en lui, qu’entendent-ils à son propos, qu’en disent-ils </a:t>
            </a:r>
            <a:r>
              <a:rPr lang="fr-FR" sz="2000" dirty="0" err="1" smtClean="0">
                <a:solidFill>
                  <a:srgbClr val="595959"/>
                </a:solidFill>
                <a:latin typeface="Candara" pitchFamily="34" charset="0"/>
                <a:ea typeface="ＭＳ Ｐゴシック" pitchFamily="34" charset="-128"/>
              </a:rPr>
              <a:t>eux-même</a:t>
            </a:r>
            <a:endParaRPr lang="fr-FR" sz="2000" dirty="0" smtClean="0">
              <a:solidFill>
                <a:srgbClr val="595959"/>
              </a:solidFill>
              <a:latin typeface="Candara" pitchFamily="34" charset="0"/>
              <a:ea typeface="ＭＳ Ｐゴシック" pitchFamily="34" charset="-128"/>
            </a:endParaRPr>
          </a:p>
          <a:p>
            <a:pPr lvl="1"/>
            <a:r>
              <a:rPr lang="fr-FR" sz="2000" dirty="0" smtClean="0">
                <a:solidFill>
                  <a:srgbClr val="595959"/>
                </a:solidFill>
                <a:latin typeface="Candara" pitchFamily="34" charset="0"/>
                <a:ea typeface="ＭＳ Ｐゴシック" pitchFamily="34" charset="-128"/>
              </a:rPr>
              <a:t>Value Proposition </a:t>
            </a:r>
            <a:r>
              <a:rPr lang="fr-FR" sz="2000" dirty="0" smtClean="0">
                <a:solidFill>
                  <a:srgbClr val="595959"/>
                </a:solidFill>
                <a:latin typeface="Candara" pitchFamily="34" charset="0"/>
                <a:ea typeface="ＭＳ Ｐゴシック" pitchFamily="34" charset="-128"/>
              </a:rPr>
              <a:t> : que veulent </a:t>
            </a:r>
            <a:r>
              <a:rPr lang="fr-FR" sz="2000" dirty="0" smtClean="0">
                <a:solidFill>
                  <a:srgbClr val="595959"/>
                </a:solidFill>
                <a:latin typeface="Candara" pitchFamily="34" charset="0"/>
                <a:ea typeface="ＭＳ Ｐゴシック" pitchFamily="34" charset="-128"/>
              </a:rPr>
              <a:t>les clients ciblés, </a:t>
            </a:r>
            <a:r>
              <a:rPr lang="fr-FR" sz="2000" dirty="0" smtClean="0">
                <a:solidFill>
                  <a:srgbClr val="595959"/>
                </a:solidFill>
                <a:latin typeface="Candara" pitchFamily="34" charset="0"/>
                <a:ea typeface="ＭＳ Ｐゴシック" pitchFamily="34" charset="-128"/>
              </a:rPr>
              <a:t>quels sont leurs besoins, leurs craintes ?</a:t>
            </a:r>
            <a:endParaRPr lang="fr-FR" sz="2000" dirty="0" smtClean="0">
              <a:solidFill>
                <a:srgbClr val="595959"/>
              </a:solidFill>
              <a:latin typeface="Candara" pitchFamily="34" charset="0"/>
              <a:ea typeface="ＭＳ Ｐゴシック" pitchFamily="34" charset="-128"/>
            </a:endParaRPr>
          </a:p>
          <a:p>
            <a:pPr lvl="1" eaLnBrk="1" hangingPunct="1"/>
            <a:r>
              <a:rPr lang="fr-FR" sz="2000" dirty="0" err="1" smtClean="0">
                <a:solidFill>
                  <a:srgbClr val="595959"/>
                </a:solidFill>
                <a:latin typeface="Candara" pitchFamily="34" charset="0"/>
                <a:ea typeface="ＭＳ Ｐゴシック" pitchFamily="34" charset="-128"/>
              </a:rPr>
              <a:t>Strategic</a:t>
            </a:r>
            <a:r>
              <a:rPr lang="fr-FR" sz="2000" dirty="0" smtClean="0">
                <a:solidFill>
                  <a:srgbClr val="595959"/>
                </a:solidFill>
                <a:latin typeface="Candara" pitchFamily="34" charset="0"/>
                <a:ea typeface="ＭＳ Ｐゴシック" pitchFamily="34" charset="-128"/>
              </a:rPr>
              <a:t> </a:t>
            </a:r>
            <a:r>
              <a:rPr lang="fr-FR" sz="2000" dirty="0" err="1" smtClean="0">
                <a:solidFill>
                  <a:srgbClr val="595959"/>
                </a:solidFill>
                <a:latin typeface="Candara" pitchFamily="34" charset="0"/>
                <a:ea typeface="ＭＳ Ｐゴシック" pitchFamily="34" charset="-128"/>
              </a:rPr>
              <a:t>canvas</a:t>
            </a:r>
            <a:r>
              <a:rPr lang="fr-FR" sz="2000" dirty="0" smtClean="0">
                <a:solidFill>
                  <a:srgbClr val="595959"/>
                </a:solidFill>
                <a:latin typeface="Candara" pitchFamily="34" charset="0"/>
                <a:ea typeface="ＭＳ Ｐゴシック" pitchFamily="34" charset="-128"/>
              </a:rPr>
              <a:t> : qui sont les concurrents, comment se distinguent-ils, comment on se différencie ?</a:t>
            </a:r>
          </a:p>
          <a:p>
            <a:pPr lvl="1" eaLnBrk="1" hangingPunct="1"/>
            <a:r>
              <a:rPr lang="fr-FR" sz="2000" dirty="0" smtClean="0">
                <a:solidFill>
                  <a:srgbClr val="595959"/>
                </a:solidFill>
                <a:latin typeface="Candara" pitchFamily="34" charset="0"/>
                <a:ea typeface="ＭＳ Ｐゴシック" pitchFamily="34" charset="-128"/>
              </a:rPr>
              <a:t>Business Model </a:t>
            </a:r>
            <a:r>
              <a:rPr lang="fr-FR" sz="2000" dirty="0" err="1" smtClean="0">
                <a:solidFill>
                  <a:srgbClr val="595959"/>
                </a:solidFill>
                <a:latin typeface="Candara" pitchFamily="34" charset="0"/>
                <a:ea typeface="ＭＳ Ｐゴシック" pitchFamily="34" charset="-128"/>
              </a:rPr>
              <a:t>Canvas</a:t>
            </a:r>
            <a:r>
              <a:rPr lang="fr-FR" sz="2000" dirty="0" smtClean="0">
                <a:solidFill>
                  <a:srgbClr val="595959"/>
                </a:solidFill>
                <a:latin typeface="Candara" pitchFamily="34" charset="0"/>
                <a:ea typeface="ＭＳ Ｐゴシック" pitchFamily="34" charset="-128"/>
              </a:rPr>
              <a:t> : le modèle économique imaginé</a:t>
            </a:r>
          </a:p>
          <a:p>
            <a:pPr lvl="1" eaLnBrk="1" hangingPunct="1"/>
            <a:r>
              <a:rPr lang="fr-FR" sz="2000" dirty="0" smtClean="0">
                <a:solidFill>
                  <a:srgbClr val="595959"/>
                </a:solidFill>
                <a:latin typeface="Candara" pitchFamily="34" charset="0"/>
                <a:ea typeface="ＭＳ Ｐゴシック" pitchFamily="34" charset="-128"/>
              </a:rPr>
              <a:t>La fiche innovation : un pitch pour vendre votre idée</a:t>
            </a:r>
          </a:p>
          <a:p>
            <a:pPr lvl="1" eaLnBrk="1" hangingPunct="1"/>
            <a:endParaRPr lang="fr-FR" sz="2000" dirty="0" smtClean="0">
              <a:solidFill>
                <a:srgbClr val="595959"/>
              </a:solidFill>
              <a:latin typeface="Candara" pitchFamily="34" charset="0"/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fr-FR" sz="2400" dirty="0" smtClean="0">
              <a:solidFill>
                <a:srgbClr val="595959"/>
              </a:solidFill>
              <a:latin typeface="Candara" pitchFamily="34" charset="0"/>
              <a:ea typeface="ＭＳ Ｐゴシック" pitchFamily="34" charset="-128"/>
            </a:endParaRPr>
          </a:p>
        </p:txBody>
      </p:sp>
      <p:sp>
        <p:nvSpPr>
          <p:cNvPr id="16387" name="Espace réservé du numéro de diapositive 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785DBDB-E7B7-4BFD-9069-B20706137B82}" type="slidenum">
              <a:rPr lang="en-US">
                <a:latin typeface="Arial" pitchFamily="34" charset="0"/>
              </a:rPr>
              <a:pPr/>
              <a:t>19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999" b="3698"/>
          <a:stretch/>
        </p:blipFill>
        <p:spPr>
          <a:xfrm rot="3415874">
            <a:off x="8164824" y="5092557"/>
            <a:ext cx="1342750" cy="2450985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1115715" y="1444690"/>
            <a:ext cx="6624637" cy="3671887"/>
            <a:chOff x="1258888" y="2278063"/>
            <a:chExt cx="6624637" cy="3671887"/>
          </a:xfrm>
        </p:grpSpPr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1258888" y="2278063"/>
              <a:ext cx="6624637" cy="3671887"/>
            </a:xfrm>
            <a:prstGeom prst="rect">
              <a:avLst/>
            </a:prstGeom>
            <a:solidFill>
              <a:srgbClr val="4D4D4D"/>
            </a:solidFill>
            <a:ln w="9525" algn="ctr">
              <a:solidFill>
                <a:srgbClr val="4D4D4D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pic>
          <p:nvPicPr>
            <p:cNvPr id="10" name="Picture 22" descr="475px-24_horas"/>
            <p:cNvPicPr>
              <a:picLocks noGrp="1" noChangeAspect="1" noChangeArrowheads="1"/>
            </p:cNvPicPr>
            <p:nvPr>
              <p:ph sz="quarter" idx="2"/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1835150" y="2636838"/>
              <a:ext cx="2579688" cy="2209800"/>
            </a:xfrm>
            <a:noFill/>
          </p:spPr>
        </p:pic>
        <p:sp>
          <p:nvSpPr>
            <p:cNvPr id="11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052638" y="4294188"/>
              <a:ext cx="4535487" cy="12954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r>
                <a:rPr lang="fr-FR" sz="2000" kern="10">
                  <a:ln w="9525">
                    <a:solidFill>
                      <a:srgbClr val="FF1B1B"/>
                    </a:solidFill>
                    <a:round/>
                    <a:headEnd/>
                    <a:tailEnd/>
                  </a:ln>
                  <a:solidFill>
                    <a:srgbClr val="FF1B1B"/>
                  </a:solidFill>
                  <a:latin typeface="Arial Black"/>
                </a:rPr>
                <a:t>Heures chrono pour entreprendre</a:t>
              </a:r>
            </a:p>
          </p:txBody>
        </p:sp>
      </p:grpSp>
      <p:pic>
        <p:nvPicPr>
          <p:cNvPr id="12" name="Picture 6" descr="475px-24_hor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70883" y="1628800"/>
            <a:ext cx="2579688" cy="2209800"/>
          </a:xfrm>
          <a:prstGeom prst="rect">
            <a:avLst/>
          </a:prstGeom>
          <a:noFill/>
        </p:spPr>
      </p:pic>
      <p:pic>
        <p:nvPicPr>
          <p:cNvPr id="13" name="Picture 10" descr="LogoCreaI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80951"/>
            <a:ext cx="2424672" cy="147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34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 1" descr="A4 Empathy map-guy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 1" descr="Capture d’écran 2014-11-10 à 14.01.1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900"/>
            <a:ext cx="91440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 2" descr="Strategic Canva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 1" descr="Business Mod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200"/>
            <a:ext cx="9144000" cy="644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 2" descr="Fiche innov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650" y="332656"/>
            <a:ext cx="8739422" cy="55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74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6632"/>
            <a:ext cx="8820472" cy="57405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5940020"/>
            <a:ext cx="1872208" cy="901468"/>
          </a:xfrm>
          <a:prstGeom prst="rect">
            <a:avLst/>
          </a:prstGeom>
        </p:spPr>
      </p:pic>
      <p:pic>
        <p:nvPicPr>
          <p:cNvPr id="7" name="Picture 2" descr="Afaq_9001_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8517" y="6177881"/>
            <a:ext cx="460820" cy="42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70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063" t="1347" r="28244" b="6446"/>
          <a:stretch>
            <a:fillRect/>
          </a:stretch>
        </p:blipFill>
        <p:spPr bwMode="auto">
          <a:xfrm>
            <a:off x="683568" y="260648"/>
            <a:ext cx="7776864" cy="643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3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999" b="3698"/>
          <a:stretch/>
        </p:blipFill>
        <p:spPr>
          <a:xfrm rot="3415874">
            <a:off x="8164824" y="5092557"/>
            <a:ext cx="1342750" cy="2450985"/>
          </a:xfrm>
          <a:prstGeom prst="rect">
            <a:avLst/>
          </a:prstGeom>
        </p:spPr>
      </p:pic>
      <p:pic>
        <p:nvPicPr>
          <p:cNvPr id="8" name="Picture 2" descr="475px-24_hor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0975" y="1052513"/>
            <a:ext cx="3311525" cy="2836862"/>
          </a:xfrm>
          <a:prstGeom prst="rect">
            <a:avLst/>
          </a:prstGeom>
          <a:noFill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067944" y="655715"/>
            <a:ext cx="4464446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043BA8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043BA8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75000"/>
              </a:spcBef>
            </a:pPr>
            <a:r>
              <a:rPr lang="fr-FR" sz="2000" b="1" i="1" u="sng" dirty="0">
                <a:solidFill>
                  <a:srgbClr val="000066"/>
                </a:solidFill>
              </a:rPr>
              <a:t>Les principes du challenge :</a:t>
            </a:r>
          </a:p>
          <a:p>
            <a:pPr eaLnBrk="1" hangingPunct="1">
              <a:lnSpc>
                <a:spcPct val="75000"/>
              </a:lnSpc>
              <a:spcBef>
                <a:spcPct val="75000"/>
              </a:spcBef>
            </a:pPr>
            <a:r>
              <a:rPr lang="fr-FR" sz="1800" b="1" i="1" dirty="0">
                <a:solidFill>
                  <a:srgbClr val="000066"/>
                </a:solidFill>
              </a:rPr>
              <a:t>Idée libre</a:t>
            </a:r>
          </a:p>
          <a:p>
            <a:pPr eaLnBrk="1" hangingPunct="1">
              <a:lnSpc>
                <a:spcPct val="75000"/>
              </a:lnSpc>
              <a:spcBef>
                <a:spcPct val="75000"/>
              </a:spcBef>
            </a:pPr>
            <a:r>
              <a:rPr lang="fr-FR" sz="1800" b="1" i="1" dirty="0">
                <a:solidFill>
                  <a:srgbClr val="000066"/>
                </a:solidFill>
              </a:rPr>
              <a:t>Unité d’outils et supports</a:t>
            </a:r>
          </a:p>
          <a:p>
            <a:pPr eaLnBrk="1" hangingPunct="1">
              <a:lnSpc>
                <a:spcPct val="75000"/>
              </a:lnSpc>
              <a:spcBef>
                <a:spcPct val="75000"/>
              </a:spcBef>
            </a:pPr>
            <a:r>
              <a:rPr lang="fr-FR" sz="1800" b="1" i="1" dirty="0">
                <a:solidFill>
                  <a:srgbClr val="000066"/>
                </a:solidFill>
              </a:rPr>
              <a:t>Travail en équipe</a:t>
            </a:r>
          </a:p>
          <a:p>
            <a:pPr eaLnBrk="1" hangingPunct="1">
              <a:lnSpc>
                <a:spcPct val="75000"/>
              </a:lnSpc>
              <a:spcBef>
                <a:spcPct val="75000"/>
              </a:spcBef>
            </a:pPr>
            <a:r>
              <a:rPr lang="fr-FR" sz="1800" b="1" i="1" dirty="0">
                <a:solidFill>
                  <a:srgbClr val="000066"/>
                </a:solidFill>
              </a:rPr>
              <a:t>Créativité - innovation</a:t>
            </a:r>
          </a:p>
          <a:p>
            <a:pPr eaLnBrk="1" hangingPunct="1">
              <a:lnSpc>
                <a:spcPct val="75000"/>
              </a:lnSpc>
              <a:spcBef>
                <a:spcPct val="75000"/>
              </a:spcBef>
            </a:pPr>
            <a:r>
              <a:rPr lang="fr-FR" sz="1800" b="1" i="1" dirty="0">
                <a:solidFill>
                  <a:srgbClr val="000066"/>
                </a:solidFill>
              </a:rPr>
              <a:t>Réalité - faisabilité</a:t>
            </a:r>
          </a:p>
          <a:p>
            <a:pPr eaLnBrk="1" hangingPunct="1">
              <a:lnSpc>
                <a:spcPct val="75000"/>
              </a:lnSpc>
              <a:spcBef>
                <a:spcPct val="75000"/>
              </a:spcBef>
            </a:pPr>
            <a:r>
              <a:rPr lang="fr-FR" sz="1800" b="1" i="1" dirty="0">
                <a:solidFill>
                  <a:srgbClr val="000066"/>
                </a:solidFill>
              </a:rPr>
              <a:t>Cohérence des choix</a:t>
            </a:r>
          </a:p>
          <a:p>
            <a:pPr eaLnBrk="1" hangingPunct="1">
              <a:lnSpc>
                <a:spcPct val="75000"/>
              </a:lnSpc>
              <a:spcBef>
                <a:spcPct val="75000"/>
              </a:spcBef>
            </a:pPr>
            <a:endParaRPr lang="fr-FR" sz="1800" b="1" i="1" dirty="0">
              <a:solidFill>
                <a:srgbClr val="000066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ct val="75000"/>
              </a:spcBef>
            </a:pPr>
            <a:r>
              <a:rPr lang="fr-FR" sz="2000" b="1" i="1" u="sng" dirty="0">
                <a:solidFill>
                  <a:srgbClr val="000066"/>
                </a:solidFill>
              </a:rPr>
              <a:t>Critères d’évaluation :</a:t>
            </a:r>
          </a:p>
          <a:p>
            <a:pPr eaLnBrk="1" hangingPunct="1">
              <a:lnSpc>
                <a:spcPct val="75000"/>
              </a:lnSpc>
              <a:spcBef>
                <a:spcPct val="75000"/>
              </a:spcBef>
            </a:pPr>
            <a:r>
              <a:rPr lang="fr-FR" sz="1800" b="1" i="1" dirty="0" smtClean="0">
                <a:solidFill>
                  <a:srgbClr val="000066"/>
                </a:solidFill>
              </a:rPr>
              <a:t>Conduite </a:t>
            </a:r>
            <a:r>
              <a:rPr lang="fr-FR" sz="1800" b="1" i="1" dirty="0">
                <a:solidFill>
                  <a:srgbClr val="000066"/>
                </a:solidFill>
              </a:rPr>
              <a:t>du projet en équipe</a:t>
            </a:r>
          </a:p>
          <a:p>
            <a:pPr eaLnBrk="1" hangingPunct="1">
              <a:lnSpc>
                <a:spcPct val="75000"/>
              </a:lnSpc>
              <a:spcBef>
                <a:spcPct val="75000"/>
              </a:spcBef>
            </a:pPr>
            <a:r>
              <a:rPr lang="fr-FR" sz="1800" b="1" i="1" dirty="0">
                <a:solidFill>
                  <a:srgbClr val="000066"/>
                </a:solidFill>
              </a:rPr>
              <a:t>Idée / choix commerciaux / marché</a:t>
            </a:r>
          </a:p>
          <a:p>
            <a:pPr eaLnBrk="1" hangingPunct="1">
              <a:lnSpc>
                <a:spcPct val="75000"/>
              </a:lnSpc>
              <a:spcBef>
                <a:spcPct val="75000"/>
              </a:spcBef>
            </a:pPr>
            <a:r>
              <a:rPr lang="fr-FR" sz="1800" b="1" i="1" dirty="0">
                <a:solidFill>
                  <a:srgbClr val="000066"/>
                </a:solidFill>
              </a:rPr>
              <a:t>Cadre juridique / fiscal / social</a:t>
            </a:r>
          </a:p>
          <a:p>
            <a:pPr eaLnBrk="1" hangingPunct="1">
              <a:lnSpc>
                <a:spcPct val="75000"/>
              </a:lnSpc>
              <a:spcBef>
                <a:spcPct val="75000"/>
              </a:spcBef>
            </a:pPr>
            <a:r>
              <a:rPr lang="fr-FR" sz="1800" b="1" i="1" dirty="0">
                <a:solidFill>
                  <a:srgbClr val="000066"/>
                </a:solidFill>
              </a:rPr>
              <a:t>Dossier financier</a:t>
            </a:r>
          </a:p>
          <a:p>
            <a:pPr eaLnBrk="1" hangingPunct="1">
              <a:lnSpc>
                <a:spcPct val="75000"/>
              </a:lnSpc>
              <a:spcBef>
                <a:spcPct val="75000"/>
              </a:spcBef>
            </a:pPr>
            <a:r>
              <a:rPr lang="fr-FR" sz="1800" b="1" i="1" dirty="0">
                <a:solidFill>
                  <a:srgbClr val="000066"/>
                </a:solidFill>
              </a:rPr>
              <a:t>Qualité de la soutenance</a:t>
            </a:r>
          </a:p>
          <a:p>
            <a:pPr eaLnBrk="1" hangingPunct="1">
              <a:lnSpc>
                <a:spcPct val="75000"/>
              </a:lnSpc>
              <a:spcBef>
                <a:spcPct val="75000"/>
              </a:spcBef>
            </a:pPr>
            <a:endParaRPr lang="fr-FR" sz="1800" b="1" dirty="0">
              <a:solidFill>
                <a:srgbClr val="000066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ct val="75000"/>
              </a:spcBef>
            </a:pPr>
            <a:endParaRPr lang="fr-FR" sz="800" b="1" dirty="0">
              <a:solidFill>
                <a:srgbClr val="000066"/>
              </a:solidFill>
            </a:endParaRPr>
          </a:p>
        </p:txBody>
      </p:sp>
      <p:pic>
        <p:nvPicPr>
          <p:cNvPr id="10" name="Picture 10" descr="LogoCreaI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1368152" cy="83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34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999" b="3698"/>
          <a:stretch/>
        </p:blipFill>
        <p:spPr>
          <a:xfrm rot="3415874">
            <a:off x="8164824" y="5092557"/>
            <a:ext cx="1342750" cy="2450985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76200" y="716756"/>
            <a:ext cx="8915400" cy="5181600"/>
            <a:chOff x="76200" y="1066800"/>
            <a:chExt cx="8915400" cy="5181600"/>
          </a:xfrm>
        </p:grpSpPr>
        <p:pic>
          <p:nvPicPr>
            <p:cNvPr id="11" name="Picture 1050" descr="ordinateur_ven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5175" y="4343400"/>
              <a:ext cx="1876425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043"/>
            <p:cNvGrpSpPr>
              <a:grpSpLocks/>
            </p:cNvGrpSpPr>
            <p:nvPr/>
          </p:nvGrpSpPr>
          <p:grpSpPr bwMode="auto">
            <a:xfrm>
              <a:off x="76200" y="1066800"/>
              <a:ext cx="2133600" cy="1447800"/>
              <a:chOff x="3168" y="1632"/>
              <a:chExt cx="2349" cy="1564"/>
            </a:xfrm>
          </p:grpSpPr>
          <p:pic>
            <p:nvPicPr>
              <p:cNvPr id="26" name="Picture 1044" descr="bulle-pense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" y="1632"/>
                <a:ext cx="2349" cy="1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Oval 1045"/>
              <p:cNvSpPr>
                <a:spLocks noChangeArrowheads="1"/>
              </p:cNvSpPr>
              <p:nvPr/>
            </p:nvSpPr>
            <p:spPr bwMode="auto">
              <a:xfrm>
                <a:off x="4416" y="1632"/>
                <a:ext cx="1056" cy="8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lvl="1">
                  <a:spcBef>
                    <a:spcPct val="0"/>
                  </a:spcBef>
                </a:pPr>
                <a:endParaRPr lang="fr-FR" sz="1800" b="1" i="1">
                  <a:solidFill>
                    <a:srgbClr val="C42321"/>
                  </a:solidFill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fr-FR" sz="28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Rectangle 1046"/>
              <p:cNvSpPr>
                <a:spLocks noChangeArrowheads="1"/>
              </p:cNvSpPr>
              <p:nvPr/>
            </p:nvSpPr>
            <p:spPr bwMode="auto">
              <a:xfrm>
                <a:off x="4465" y="1826"/>
                <a:ext cx="706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lvl="1">
                  <a:spcBef>
                    <a:spcPct val="0"/>
                  </a:spcBef>
                </a:pPr>
                <a:endParaRPr lang="fr-FR" sz="1800" b="1" i="1">
                  <a:solidFill>
                    <a:srgbClr val="C42321"/>
                  </a:solidFill>
                </a:endParaRPr>
              </a:p>
            </p:txBody>
          </p:sp>
          <p:sp>
            <p:nvSpPr>
              <p:cNvPr id="29" name="Oval 1047"/>
              <p:cNvSpPr>
                <a:spLocks noChangeArrowheads="1"/>
              </p:cNvSpPr>
              <p:nvPr/>
            </p:nvSpPr>
            <p:spPr bwMode="auto">
              <a:xfrm>
                <a:off x="4272" y="220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lvl="1">
                  <a:spcBef>
                    <a:spcPct val="0"/>
                  </a:spcBef>
                </a:pPr>
                <a:endParaRPr lang="fr-FR" sz="1800" b="1" i="1">
                  <a:solidFill>
                    <a:srgbClr val="C42321"/>
                  </a:solidFill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fr-FR" sz="28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" name="Oval 1048"/>
              <p:cNvSpPr>
                <a:spLocks noChangeArrowheads="1"/>
              </p:cNvSpPr>
              <p:nvPr/>
            </p:nvSpPr>
            <p:spPr bwMode="auto">
              <a:xfrm>
                <a:off x="4128" y="2304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lvl="1">
                  <a:spcBef>
                    <a:spcPct val="0"/>
                  </a:spcBef>
                </a:pPr>
                <a:endParaRPr lang="fr-FR" sz="1800" b="1" i="1">
                  <a:solidFill>
                    <a:srgbClr val="C42321"/>
                  </a:solidFill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fr-FR" sz="28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" name="Text Box 1026"/>
            <p:cNvSpPr txBox="1">
              <a:spLocks noChangeArrowheads="1"/>
            </p:cNvSpPr>
            <p:nvPr/>
          </p:nvSpPr>
          <p:spPr bwMode="auto">
            <a:xfrm>
              <a:off x="3236913" y="3048000"/>
              <a:ext cx="496887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Char char="•"/>
              </a:pPr>
              <a:r>
                <a:rPr lang="fr-FR" sz="2800" b="1" dirty="0">
                  <a:solidFill>
                    <a:srgbClr val="FF9900"/>
                  </a:solidFill>
                </a:rPr>
                <a:t> L’étude de marché</a:t>
              </a:r>
            </a:p>
          </p:txBody>
        </p:sp>
        <p:sp>
          <p:nvSpPr>
            <p:cNvPr id="14" name="Text Box 1027"/>
            <p:cNvSpPr txBox="1">
              <a:spLocks noChangeArrowheads="1"/>
            </p:cNvSpPr>
            <p:nvPr/>
          </p:nvSpPr>
          <p:spPr bwMode="auto">
            <a:xfrm>
              <a:off x="2362200" y="1557338"/>
              <a:ext cx="6170613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3200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LA METHODE – LES  ETAPES</a:t>
              </a:r>
              <a:endParaRPr lang="fr-FR" sz="32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5" name="AutoShape 1030"/>
            <p:cNvSpPr>
              <a:spLocks noChangeArrowheads="1"/>
            </p:cNvSpPr>
            <p:nvPr/>
          </p:nvSpPr>
          <p:spPr bwMode="auto">
            <a:xfrm rot="5400077">
              <a:off x="2514600" y="4389438"/>
              <a:ext cx="609600" cy="457200"/>
            </a:xfrm>
            <a:prstGeom prst="chevron">
              <a:avLst>
                <a:gd name="adj" fmla="val 50000"/>
              </a:avLst>
            </a:prstGeom>
            <a:solidFill>
              <a:srgbClr val="3333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6" name="AutoShape 1031"/>
            <p:cNvSpPr>
              <a:spLocks noChangeArrowheads="1"/>
            </p:cNvSpPr>
            <p:nvPr/>
          </p:nvSpPr>
          <p:spPr bwMode="auto">
            <a:xfrm rot="5400077">
              <a:off x="2514600" y="5075238"/>
              <a:ext cx="609600" cy="457200"/>
            </a:xfrm>
            <a:prstGeom prst="chevron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7" name="AutoShape 1032"/>
            <p:cNvSpPr>
              <a:spLocks noChangeArrowheads="1"/>
            </p:cNvSpPr>
            <p:nvPr/>
          </p:nvSpPr>
          <p:spPr bwMode="auto">
            <a:xfrm rot="5400077">
              <a:off x="2514600" y="3743325"/>
              <a:ext cx="609600" cy="457200"/>
            </a:xfrm>
            <a:prstGeom prst="chevron">
              <a:avLst>
                <a:gd name="adj" fmla="val 50000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8" name="AutoShape 1033"/>
            <p:cNvSpPr>
              <a:spLocks noChangeArrowheads="1"/>
            </p:cNvSpPr>
            <p:nvPr/>
          </p:nvSpPr>
          <p:spPr bwMode="auto">
            <a:xfrm rot="5400077">
              <a:off x="2514600" y="3133725"/>
              <a:ext cx="609600" cy="457200"/>
            </a:xfrm>
            <a:prstGeom prst="chevron">
              <a:avLst>
                <a:gd name="adj" fmla="val 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9" name="AutoShape 1034"/>
            <p:cNvSpPr>
              <a:spLocks noChangeArrowheads="1"/>
            </p:cNvSpPr>
            <p:nvPr/>
          </p:nvSpPr>
          <p:spPr bwMode="auto">
            <a:xfrm rot="5400077">
              <a:off x="2514600" y="2447925"/>
              <a:ext cx="609600" cy="457200"/>
            </a:xfrm>
            <a:prstGeom prst="chevron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20" name="Text Box 1036"/>
            <p:cNvSpPr txBox="1">
              <a:spLocks noChangeArrowheads="1"/>
            </p:cNvSpPr>
            <p:nvPr/>
          </p:nvSpPr>
          <p:spPr bwMode="auto">
            <a:xfrm rot="2382">
              <a:off x="838200" y="1295400"/>
              <a:ext cx="1752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800" b="1">
                  <a:solidFill>
                    <a:srgbClr val="5F87C3"/>
                  </a:solidFill>
                </a:rPr>
                <a:t>l’idée</a:t>
              </a:r>
            </a:p>
          </p:txBody>
        </p:sp>
        <p:sp>
          <p:nvSpPr>
            <p:cNvPr id="21" name="Text Box 1037"/>
            <p:cNvSpPr txBox="1">
              <a:spLocks noChangeArrowheads="1"/>
            </p:cNvSpPr>
            <p:nvPr/>
          </p:nvSpPr>
          <p:spPr bwMode="auto">
            <a:xfrm>
              <a:off x="3236913" y="4967288"/>
              <a:ext cx="49688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Char char="•"/>
              </a:pPr>
              <a:r>
                <a:rPr lang="fr-FR" sz="2800" b="1" dirty="0">
                  <a:solidFill>
                    <a:srgbClr val="CC0000"/>
                  </a:solidFill>
                </a:rPr>
                <a:t> La </a:t>
              </a:r>
              <a:r>
                <a:rPr lang="fr-FR" sz="2800" b="1" dirty="0" smtClean="0">
                  <a:solidFill>
                    <a:srgbClr val="CC0000"/>
                  </a:solidFill>
                </a:rPr>
                <a:t>soutenance</a:t>
              </a:r>
              <a:endParaRPr lang="fr-FR" sz="2800" b="1" dirty="0">
                <a:solidFill>
                  <a:srgbClr val="CC0000"/>
                </a:solidFill>
              </a:endParaRPr>
            </a:p>
          </p:txBody>
        </p:sp>
        <p:sp>
          <p:nvSpPr>
            <p:cNvPr id="22" name="Text Box 1038"/>
            <p:cNvSpPr txBox="1">
              <a:spLocks noChangeArrowheads="1"/>
            </p:cNvSpPr>
            <p:nvPr/>
          </p:nvSpPr>
          <p:spPr bwMode="auto">
            <a:xfrm>
              <a:off x="3221038" y="4281488"/>
              <a:ext cx="49688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Char char="•"/>
              </a:pPr>
              <a:r>
                <a:rPr lang="fr-FR" sz="2800" b="1" dirty="0">
                  <a:solidFill>
                    <a:srgbClr val="FF66FF"/>
                  </a:solidFill>
                </a:rPr>
                <a:t> </a:t>
              </a:r>
              <a:r>
                <a:rPr lang="fr-FR" sz="2800" b="1" dirty="0" smtClean="0">
                  <a:solidFill>
                    <a:srgbClr val="FF66FF"/>
                  </a:solidFill>
                </a:rPr>
                <a:t>L’étude financière</a:t>
              </a:r>
              <a:endParaRPr lang="fr-FR" sz="2800" b="1" dirty="0">
                <a:solidFill>
                  <a:srgbClr val="FF66FF"/>
                </a:solidFill>
              </a:endParaRPr>
            </a:p>
          </p:txBody>
        </p:sp>
        <p:sp>
          <p:nvSpPr>
            <p:cNvPr id="23" name="Text Box 1039"/>
            <p:cNvSpPr txBox="1">
              <a:spLocks noChangeArrowheads="1"/>
            </p:cNvSpPr>
            <p:nvPr/>
          </p:nvSpPr>
          <p:spPr bwMode="auto">
            <a:xfrm>
              <a:off x="3221038" y="3657600"/>
              <a:ext cx="49688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Char char="•"/>
              </a:pPr>
              <a:r>
                <a:rPr lang="fr-FR" sz="2800" b="1" dirty="0">
                  <a:solidFill>
                    <a:srgbClr val="6699FF"/>
                  </a:solidFill>
                </a:rPr>
                <a:t> </a:t>
              </a:r>
              <a:r>
                <a:rPr lang="fr-FR" sz="2800" b="1" dirty="0" smtClean="0">
                  <a:solidFill>
                    <a:srgbClr val="6699FF"/>
                  </a:solidFill>
                </a:rPr>
                <a:t>Le business model</a:t>
              </a:r>
              <a:endParaRPr lang="fr-FR" sz="2800" b="1" dirty="0">
                <a:solidFill>
                  <a:srgbClr val="00CC00"/>
                </a:solidFill>
              </a:endParaRPr>
            </a:p>
          </p:txBody>
        </p:sp>
        <p:sp>
          <p:nvSpPr>
            <p:cNvPr id="24" name="Text Box 1040"/>
            <p:cNvSpPr txBox="1">
              <a:spLocks noChangeArrowheads="1"/>
            </p:cNvSpPr>
            <p:nvPr/>
          </p:nvSpPr>
          <p:spPr bwMode="auto">
            <a:xfrm>
              <a:off x="3221038" y="2362200"/>
              <a:ext cx="5672137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rgbClr val="043BA8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pitchFamily="2" charset="2"/>
                <a:defRPr sz="1600">
                  <a:solidFill>
                    <a:srgbClr val="043BA8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Char char="•"/>
              </a:pPr>
              <a:r>
                <a:rPr lang="fr-FR" sz="2800" b="1">
                  <a:solidFill>
                    <a:srgbClr val="00CC00"/>
                  </a:solidFill>
                </a:rPr>
                <a:t> L’idée et le concept</a:t>
              </a:r>
            </a:p>
          </p:txBody>
        </p:sp>
        <p:sp>
          <p:nvSpPr>
            <p:cNvPr id="25" name="AutoShape 1052"/>
            <p:cNvSpPr>
              <a:spLocks noChangeArrowheads="1"/>
            </p:cNvSpPr>
            <p:nvPr/>
          </p:nvSpPr>
          <p:spPr bwMode="auto">
            <a:xfrm>
              <a:off x="7086600" y="5791200"/>
              <a:ext cx="1905000" cy="381000"/>
            </a:xfrm>
            <a:prstGeom prst="bevel">
              <a:avLst>
                <a:gd name="adj" fmla="val 12500"/>
              </a:avLst>
            </a:prstGeom>
            <a:noFill/>
            <a:ln w="15875">
              <a:solidFill>
                <a:srgbClr val="5F87C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pic>
        <p:nvPicPr>
          <p:cNvPr id="31" name="Picture 10" descr="LogoCreaI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80951"/>
            <a:ext cx="2424672" cy="147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999" b="3698"/>
          <a:stretch/>
        </p:blipFill>
        <p:spPr>
          <a:xfrm rot="3415874">
            <a:off x="8164824" y="5092557"/>
            <a:ext cx="1342750" cy="2450985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2890" y="12080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defRPr/>
            </a:pPr>
            <a:r>
              <a:rPr lang="fr-FR" sz="1800" b="1" i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Tout projet de création d’entreprise démarre par une idée :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defRPr/>
            </a:pPr>
            <a:r>
              <a:rPr lang="fr-FR" sz="1800" b="1">
                <a:solidFill>
                  <a:schemeClr val="tx1"/>
                </a:solidFill>
              </a:rPr>
              <a:t> 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Font typeface="Wingdings" pitchFamily="2" charset="2"/>
              <a:buChar char="§"/>
              <a:defRPr/>
            </a:pPr>
            <a:r>
              <a:rPr lang="fr-FR" sz="1800" b="1">
                <a:solidFill>
                  <a:schemeClr val="tx1"/>
                </a:solidFill>
              </a:rPr>
              <a:t>L’idée</a:t>
            </a:r>
            <a:r>
              <a:rPr lang="fr-FR" sz="1800">
                <a:solidFill>
                  <a:schemeClr val="tx1"/>
                </a:solidFill>
              </a:rPr>
              <a:t> </a:t>
            </a:r>
            <a:r>
              <a:rPr lang="fr-FR" sz="1800" b="1">
                <a:solidFill>
                  <a:srgbClr val="FF3300"/>
                </a:solidFill>
              </a:rPr>
              <a:t>nouvelle</a:t>
            </a:r>
          </a:p>
          <a:p>
            <a:pPr marL="1143000" lvl="2" indent="-228600" algn="l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Font typeface="Wingdings" pitchFamily="2" charset="2"/>
              <a:buChar char=""/>
              <a:defRPr/>
            </a:pPr>
            <a:r>
              <a:rPr lang="fr-FR" sz="1800">
                <a:solidFill>
                  <a:schemeClr val="tx1"/>
                </a:solidFill>
              </a:rPr>
              <a:t>Une innovation</a:t>
            </a:r>
          </a:p>
          <a:p>
            <a:pPr marL="1143000" lvl="2" indent="-228600" algn="l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Font typeface="Wingdings" pitchFamily="2" charset="2"/>
              <a:buChar char=""/>
              <a:defRPr/>
            </a:pPr>
            <a:r>
              <a:rPr lang="fr-FR" sz="1800">
                <a:solidFill>
                  <a:schemeClr val="tx1"/>
                </a:solidFill>
              </a:rPr>
              <a:t>Un besoin non satisfait actuellement</a:t>
            </a:r>
          </a:p>
          <a:p>
            <a:pPr marL="1143000" lvl="2" indent="-228600" algn="l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Font typeface="Wingdings" pitchFamily="2" charset="2"/>
              <a:buChar char=""/>
              <a:defRPr/>
            </a:pPr>
            <a:r>
              <a:rPr lang="fr-FR" sz="1800">
                <a:solidFill>
                  <a:schemeClr val="tx1"/>
                </a:solidFill>
              </a:rPr>
              <a:t>Une niche</a:t>
            </a:r>
          </a:p>
          <a:p>
            <a:pPr marL="1143000" lvl="2" indent="-228600" algn="l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defRPr/>
            </a:pPr>
            <a:endParaRPr lang="fr-FR" sz="1800">
              <a:solidFill>
                <a:schemeClr val="tx1"/>
              </a:solidFill>
            </a:endParaRP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Font typeface="Wingdings" pitchFamily="2" charset="2"/>
              <a:buChar char="§"/>
              <a:defRPr/>
            </a:pPr>
            <a:r>
              <a:rPr lang="fr-FR" sz="1800" b="1">
                <a:solidFill>
                  <a:schemeClr val="tx1"/>
                </a:solidFill>
              </a:rPr>
              <a:t>L’idée </a:t>
            </a:r>
            <a:r>
              <a:rPr lang="fr-FR" sz="1800" b="1">
                <a:solidFill>
                  <a:schemeClr val="accent2"/>
                </a:solidFill>
              </a:rPr>
              <a:t>connue</a:t>
            </a:r>
          </a:p>
          <a:p>
            <a:pPr marL="1143000" lvl="2" indent="-228600" algn="l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defRPr/>
            </a:pPr>
            <a:r>
              <a:rPr lang="fr-FR" sz="1800">
                <a:solidFill>
                  <a:schemeClr val="tx1"/>
                </a:solidFill>
              </a:rPr>
              <a:t>Continuité entre une expérience personnelle, un savoir-faire et un projet d’entreprise</a:t>
            </a:r>
          </a:p>
          <a:p>
            <a:pPr marL="1143000" lvl="2" indent="-228600" algn="l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defRPr/>
            </a:pPr>
            <a:endParaRPr lang="fr-FR" sz="1800">
              <a:solidFill>
                <a:schemeClr val="tx1"/>
              </a:solidFill>
            </a:endParaRP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Font typeface="Wingdings" pitchFamily="2" charset="2"/>
              <a:buChar char="§"/>
              <a:defRPr/>
            </a:pPr>
            <a:r>
              <a:rPr lang="fr-FR" sz="1800" b="1">
                <a:solidFill>
                  <a:schemeClr val="tx1"/>
                </a:solidFill>
              </a:rPr>
              <a:t>L’idée </a:t>
            </a:r>
            <a:r>
              <a:rPr lang="fr-FR" sz="1800" b="1">
                <a:solidFill>
                  <a:schemeClr val="accent1"/>
                </a:solidFill>
              </a:rPr>
              <a:t>des autres</a:t>
            </a:r>
          </a:p>
          <a:p>
            <a:pPr marL="1143000" lvl="2" indent="-228600" algn="l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defRPr/>
            </a:pPr>
            <a:r>
              <a:rPr lang="fr-FR" sz="1800">
                <a:solidFill>
                  <a:schemeClr val="tx1"/>
                </a:solidFill>
              </a:rPr>
              <a:t>S’installer sur un marché existant en proposant une offre s’approchant de celle des concurrents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defRPr/>
            </a:pPr>
            <a:r>
              <a:rPr lang="fr-FR" sz="1800" b="1">
                <a:solidFill>
                  <a:schemeClr val="tx1"/>
                </a:solidFill>
              </a:rPr>
              <a:t>	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defRPr/>
            </a:pPr>
            <a:r>
              <a:rPr lang="fr-FR" sz="1800" b="1" i="1">
                <a:solidFill>
                  <a:srgbClr val="FF3300"/>
                </a:solidFill>
              </a:rPr>
              <a:t>     </a:t>
            </a:r>
            <a:r>
              <a:rPr lang="fr-FR" sz="1800" b="1" i="1">
                <a:solidFill>
                  <a:srgbClr val="FF1B1B"/>
                </a:solidFill>
              </a:rPr>
              <a:t>Il convient de se différencier des concurrents avec un positionnement original</a:t>
            </a:r>
            <a:endParaRPr lang="fr-FR" sz="1800" b="1">
              <a:solidFill>
                <a:srgbClr val="FF1B1B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7628" y="4843438"/>
            <a:ext cx="819150" cy="720725"/>
          </a:xfrm>
          <a:prstGeom prst="rect">
            <a:avLst/>
          </a:prstGeom>
          <a:noFill/>
        </p:spPr>
      </p:pic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932040" y="188888"/>
            <a:ext cx="3671888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fr-FR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C73BC"/>
                </a:solidFill>
                <a:latin typeface="Arial Black"/>
              </a:rPr>
              <a:t>De l'idée au projet...</a:t>
            </a:r>
          </a:p>
        </p:txBody>
      </p:sp>
      <p:pic>
        <p:nvPicPr>
          <p:cNvPr id="11" name="Picture 10" descr="LogoCreaI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65597"/>
            <a:ext cx="1800200" cy="109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86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999" b="3698"/>
          <a:stretch/>
        </p:blipFill>
        <p:spPr>
          <a:xfrm rot="3415874">
            <a:off x="8164824" y="5092557"/>
            <a:ext cx="1342750" cy="2450985"/>
          </a:xfrm>
          <a:prstGeom prst="rect">
            <a:avLst/>
          </a:prstGeom>
        </p:spPr>
      </p:pic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395537" y="2852936"/>
            <a:ext cx="84501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043BA8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043BA8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Ø"/>
            </a:pPr>
            <a:r>
              <a:rPr lang="fr-FR" sz="2200" dirty="0" smtClean="0">
                <a:solidFill>
                  <a:srgbClr val="000000"/>
                </a:solidFill>
              </a:rPr>
              <a:t>  A</a:t>
            </a:r>
            <a:r>
              <a:rPr lang="fr-FR" sz="2200" dirty="0" smtClean="0">
                <a:solidFill>
                  <a:schemeClr val="tx1"/>
                </a:solidFill>
              </a:rPr>
              <a:t>déquation </a:t>
            </a:r>
            <a:r>
              <a:rPr lang="fr-FR" sz="2200" dirty="0">
                <a:solidFill>
                  <a:schemeClr val="tx1"/>
                </a:solidFill>
              </a:rPr>
              <a:t>Offre / </a:t>
            </a:r>
            <a:r>
              <a:rPr lang="fr-FR" sz="2200" dirty="0" smtClean="0">
                <a:solidFill>
                  <a:schemeClr val="tx1"/>
                </a:solidFill>
              </a:rPr>
              <a:t>Demande (faisabilité) ?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fr-FR" sz="2200" dirty="0" smtClean="0">
                <a:solidFill>
                  <a:schemeClr val="tx1"/>
                </a:solidFill>
              </a:rPr>
              <a:t>  Concurrence ?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fr-FR" sz="2200" dirty="0" smtClean="0">
                <a:solidFill>
                  <a:srgbClr val="000000"/>
                </a:solidFill>
              </a:rPr>
              <a:t>  Offre Produits </a:t>
            </a:r>
            <a:r>
              <a:rPr lang="fr-FR" sz="2200" dirty="0">
                <a:solidFill>
                  <a:srgbClr val="000000"/>
                </a:solidFill>
              </a:rPr>
              <a:t>et/ou </a:t>
            </a:r>
            <a:r>
              <a:rPr lang="fr-FR" sz="2200" dirty="0" smtClean="0">
                <a:solidFill>
                  <a:srgbClr val="000000"/>
                </a:solidFill>
              </a:rPr>
              <a:t>Services, Prix</a:t>
            </a:r>
            <a:r>
              <a:rPr lang="fr-FR" sz="2200" dirty="0">
                <a:solidFill>
                  <a:srgbClr val="000000"/>
                </a:solidFill>
              </a:rPr>
              <a:t>, L</a:t>
            </a:r>
            <a:r>
              <a:rPr lang="fr-FR" sz="2200" dirty="0" smtClean="0">
                <a:solidFill>
                  <a:srgbClr val="000000"/>
                </a:solidFill>
              </a:rPr>
              <a:t>ieu, etc.. ?</a:t>
            </a:r>
            <a:endParaRPr lang="fr-FR" sz="2200" dirty="0">
              <a:solidFill>
                <a:srgbClr val="000000"/>
              </a:solidFill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2555875" y="1125538"/>
            <a:ext cx="4464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043BA8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043BA8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9pPr>
          </a:lstStyle>
          <a:p>
            <a:pPr algn="l" eaLnBrk="1" hangingPunct="1">
              <a:buFont typeface="Wingdings" pitchFamily="2" charset="2"/>
              <a:buChar char="§"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Text Box 1030"/>
          <p:cNvSpPr txBox="1">
            <a:spLocks noChangeArrowheads="1"/>
          </p:cNvSpPr>
          <p:nvPr/>
        </p:nvSpPr>
        <p:spPr bwMode="auto">
          <a:xfrm>
            <a:off x="539552" y="1916832"/>
            <a:ext cx="7776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043BA8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043BA8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fr-FR" sz="2400" b="1" i="1" dirty="0" smtClean="0">
                <a:solidFill>
                  <a:srgbClr val="FF9900"/>
                </a:solidFill>
              </a:rPr>
              <a:t>L’étude </a:t>
            </a:r>
            <a:r>
              <a:rPr lang="fr-FR" sz="2400" b="1" i="1" dirty="0">
                <a:solidFill>
                  <a:srgbClr val="FF9900"/>
                </a:solidFill>
              </a:rPr>
              <a:t>de </a:t>
            </a:r>
            <a:r>
              <a:rPr lang="fr-FR" sz="2400" b="1" i="1" dirty="0" smtClean="0">
                <a:solidFill>
                  <a:srgbClr val="FF9900"/>
                </a:solidFill>
              </a:rPr>
              <a:t>marché : un préalable au Business Model</a:t>
            </a:r>
            <a:endParaRPr lang="fr-FR" sz="24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Text Box 1026"/>
          <p:cNvSpPr txBox="1">
            <a:spLocks noChangeArrowheads="1"/>
          </p:cNvSpPr>
          <p:nvPr/>
        </p:nvSpPr>
        <p:spPr bwMode="auto">
          <a:xfrm>
            <a:off x="3923928" y="4797152"/>
            <a:ext cx="40324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043BA8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043BA8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fr-FR" sz="2400" b="1" dirty="0" smtClean="0">
                <a:solidFill>
                  <a:srgbClr val="000000"/>
                </a:solidFill>
              </a:rPr>
              <a:t>Le Business Model</a:t>
            </a:r>
            <a:endParaRPr lang="fr-FR" sz="2400" b="1" i="1" dirty="0">
              <a:solidFill>
                <a:srgbClr val="000000"/>
              </a:solidFill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1950489" y="4797152"/>
            <a:ext cx="1237696" cy="43360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10" descr="LogoCreaI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73633"/>
            <a:ext cx="1944216" cy="118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59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999" b="3698"/>
          <a:stretch/>
        </p:blipFill>
        <p:spPr>
          <a:xfrm rot="3415874">
            <a:off x="8164824" y="5092557"/>
            <a:ext cx="1342750" cy="2450985"/>
          </a:xfrm>
          <a:prstGeom prst="rect">
            <a:avLst/>
          </a:prstGeom>
        </p:spPr>
      </p:pic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395288" y="2380457"/>
            <a:ext cx="8305800" cy="3897312"/>
          </a:xfrm>
          <a:prstGeom prst="ellipse">
            <a:avLst/>
          </a:prstGeom>
          <a:solidFill>
            <a:srgbClr val="C6D0D8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132138" y="3500438"/>
            <a:ext cx="1655762" cy="1657350"/>
          </a:xfrm>
          <a:prstGeom prst="rect">
            <a:avLst/>
          </a:prstGeom>
          <a:solidFill>
            <a:srgbClr val="F065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395287" y="1484784"/>
            <a:ext cx="8440911" cy="5118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5943600" y="2057400"/>
            <a:ext cx="93662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162800" y="1600200"/>
            <a:ext cx="1582738" cy="1143000"/>
          </a:xfrm>
          <a:prstGeom prst="rect">
            <a:avLst/>
          </a:prstGeom>
          <a:solidFill>
            <a:srgbClr val="C6D0D8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1600">
                <a:solidFill>
                  <a:srgbClr val="043BA8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043BA8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fr-FR" sz="1200">
                <a:solidFill>
                  <a:schemeClr val="tx1"/>
                </a:solidFill>
              </a:rPr>
              <a:t>ENVIRONNEMENT</a:t>
            </a:r>
          </a:p>
          <a:p>
            <a:pPr algn="l" eaLnBrk="1" hangingPunct="1">
              <a:buFontTx/>
              <a:buAutoNum type="arabicPeriod"/>
            </a:pPr>
            <a:r>
              <a:rPr lang="fr-FR" sz="800">
                <a:solidFill>
                  <a:schemeClr val="tx1"/>
                </a:solidFill>
              </a:rPr>
              <a:t>Technologique</a:t>
            </a:r>
          </a:p>
          <a:p>
            <a:pPr algn="l" eaLnBrk="1" hangingPunct="1">
              <a:buFontTx/>
              <a:buAutoNum type="arabicPeriod"/>
            </a:pPr>
            <a:r>
              <a:rPr lang="fr-FR" sz="800">
                <a:solidFill>
                  <a:schemeClr val="tx1"/>
                </a:solidFill>
              </a:rPr>
              <a:t>Démographique, économique et social</a:t>
            </a:r>
          </a:p>
          <a:p>
            <a:pPr algn="l" eaLnBrk="1" hangingPunct="1">
              <a:buFontTx/>
              <a:buAutoNum type="arabicPeriod"/>
            </a:pPr>
            <a:r>
              <a:rPr lang="fr-FR" sz="800">
                <a:solidFill>
                  <a:schemeClr val="tx1"/>
                </a:solidFill>
              </a:rPr>
              <a:t>Institutionnel</a:t>
            </a:r>
          </a:p>
          <a:p>
            <a:pPr algn="l" eaLnBrk="1" hangingPunct="1">
              <a:buFontTx/>
              <a:buAutoNum type="arabicPeriod"/>
            </a:pPr>
            <a:r>
              <a:rPr lang="fr-FR" sz="800">
                <a:solidFill>
                  <a:schemeClr val="tx1"/>
                </a:solidFill>
              </a:rPr>
              <a:t>Culturel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858000" y="3141663"/>
            <a:ext cx="1169988" cy="2374900"/>
          </a:xfrm>
          <a:prstGeom prst="flowChartPreparation">
            <a:avLst/>
          </a:prstGeom>
          <a:solidFill>
            <a:srgbClr val="FF9FE4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934200" y="4248150"/>
            <a:ext cx="12239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lang="fr-FR" sz="1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 action="ppaction://hlinksldjump"/>
              </a:rPr>
              <a:t>CLIENTS</a:t>
            </a:r>
            <a:endParaRPr lang="fr-FR" sz="1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fr-FR" sz="900">
                <a:solidFill>
                  <a:schemeClr val="tx1"/>
                </a:solidFill>
              </a:rPr>
              <a:t>Entreprise</a:t>
            </a:r>
          </a:p>
          <a:p>
            <a:pPr>
              <a:buFontTx/>
              <a:buNone/>
              <a:defRPr/>
            </a:pPr>
            <a:r>
              <a:rPr lang="fr-FR" sz="900">
                <a:solidFill>
                  <a:schemeClr val="tx1"/>
                </a:solidFill>
              </a:rPr>
              <a:t>Particuliers</a:t>
            </a:r>
          </a:p>
          <a:p>
            <a:pPr>
              <a:buFontTx/>
              <a:buNone/>
              <a:defRPr/>
            </a:pPr>
            <a:r>
              <a:rPr lang="fr-FR" sz="900">
                <a:solidFill>
                  <a:schemeClr val="tx1"/>
                </a:solidFill>
              </a:rPr>
              <a:t>Administrations…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4800600" y="4038600"/>
            <a:ext cx="2133600" cy="76200"/>
          </a:xfrm>
          <a:prstGeom prst="leftArrow">
            <a:avLst>
              <a:gd name="adj1" fmla="val 50000"/>
              <a:gd name="adj2" fmla="val 70000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0800000">
            <a:off x="4810125" y="4343400"/>
            <a:ext cx="2209800" cy="76200"/>
          </a:xfrm>
          <a:prstGeom prst="leftArrow">
            <a:avLst>
              <a:gd name="adj1" fmla="val 50000"/>
              <a:gd name="adj2" fmla="val 72500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876800" y="3810000"/>
            <a:ext cx="576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043BA8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043BA8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fr-FR" sz="1000">
                <a:solidFill>
                  <a:schemeClr val="tx1"/>
                </a:solidFill>
              </a:rPr>
              <a:t>achat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876800" y="4419600"/>
            <a:ext cx="576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043BA8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043BA8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fr-FR" sz="1000">
                <a:solidFill>
                  <a:schemeClr val="tx1"/>
                </a:solidFill>
              </a:rPr>
              <a:t>vente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657600" y="2636838"/>
            <a:ext cx="1079500" cy="406400"/>
          </a:xfrm>
          <a:prstGeom prst="rect">
            <a:avLst/>
          </a:prstGeom>
          <a:solidFill>
            <a:srgbClr val="9D597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043BA8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043BA8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fr-FR" sz="1000" b="1">
                <a:solidFill>
                  <a:schemeClr val="bg1"/>
                </a:solidFill>
              </a:rPr>
              <a:t>Concurrents directs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08400" y="5543550"/>
            <a:ext cx="1079500" cy="406400"/>
          </a:xfrm>
          <a:prstGeom prst="rect">
            <a:avLst/>
          </a:prstGeom>
          <a:solidFill>
            <a:srgbClr val="9D597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043BA8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043BA8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fr-FR" sz="1000" b="1">
                <a:solidFill>
                  <a:schemeClr val="bg1"/>
                </a:solidFill>
              </a:rPr>
              <a:t>Concurrents indirects</a:t>
            </a: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971550" y="3644900"/>
            <a:ext cx="1295400" cy="11525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081376" y="3809999"/>
            <a:ext cx="1027141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fr-FR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FOURNISSEURS</a:t>
            </a:r>
            <a:endParaRPr lang="fr-FR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>
            <a:off x="2362200" y="4191000"/>
            <a:ext cx="647700" cy="71438"/>
          </a:xfrm>
          <a:prstGeom prst="leftArrow">
            <a:avLst>
              <a:gd name="adj1" fmla="val 50000"/>
              <a:gd name="adj2" fmla="val 226665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2209800" y="381000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043BA8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043BA8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043BA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600">
                <a:solidFill>
                  <a:srgbClr val="043BA8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fr-FR" sz="800">
                <a:solidFill>
                  <a:schemeClr val="tx1"/>
                </a:solidFill>
              </a:rPr>
              <a:t>Achat marchandises</a:t>
            </a: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flipH="1">
            <a:off x="2057400" y="2924175"/>
            <a:ext cx="144780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flipH="1" flipV="1">
            <a:off x="2209800" y="5160963"/>
            <a:ext cx="1363663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4876800" y="2852738"/>
            <a:ext cx="1008063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 flipV="1">
            <a:off x="5029200" y="5300663"/>
            <a:ext cx="865188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 flipH="1">
            <a:off x="5486400" y="2057400"/>
            <a:ext cx="457200" cy="457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>
            <a:off x="5292080" y="3730625"/>
            <a:ext cx="1119832" cy="10636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5341614" y="4114800"/>
            <a:ext cx="1020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lang="fr-F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DISTRIBUTEURS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26"/>
          <p:cNvSpPr txBox="1">
            <a:spLocks noChangeArrowheads="1"/>
          </p:cNvSpPr>
          <p:nvPr/>
        </p:nvSpPr>
        <p:spPr>
          <a:xfrm>
            <a:off x="1298104" y="1135062"/>
            <a:ext cx="5864696" cy="465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Votre idée dans son marché</a:t>
            </a:r>
          </a:p>
        </p:txBody>
      </p:sp>
      <p:pic>
        <p:nvPicPr>
          <p:cNvPr id="33" name="Picture 27" descr="j04020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538" y="4149725"/>
            <a:ext cx="7270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8" descr="j040506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05263"/>
            <a:ext cx="7239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3203575" y="3644900"/>
            <a:ext cx="15128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fr-FR" sz="1400" b="1">
                <a:solidFill>
                  <a:schemeClr val="bg1"/>
                </a:solidFill>
              </a:rPr>
              <a:t>MON ENTREPRISE</a:t>
            </a:r>
          </a:p>
        </p:txBody>
      </p:sp>
      <p:pic>
        <p:nvPicPr>
          <p:cNvPr id="36" name="Picture 30" descr="j04093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57563"/>
            <a:ext cx="7191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0" descr="LogoCreaIU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92960"/>
            <a:ext cx="1584176" cy="9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863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build="p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20829" y="1196752"/>
            <a:ext cx="7183710" cy="110463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Différence entre business model et business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plan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48821" y="2636912"/>
            <a:ext cx="7183710" cy="2704298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Le 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business model - ou modèle économique </a:t>
            </a:r>
            <a:r>
              <a:rPr lang="fr-FR" b="1" dirty="0"/>
              <a:t>-</a:t>
            </a:r>
            <a:r>
              <a:rPr lang="fr-FR" dirty="0"/>
              <a:t> </a:t>
            </a:r>
            <a:endParaRPr lang="fr-FR" dirty="0" smtClean="0"/>
          </a:p>
          <a:p>
            <a:pPr marL="360363" indent="0" algn="just">
              <a:buNone/>
            </a:pPr>
            <a:r>
              <a:rPr lang="fr-FR" dirty="0" smtClean="0"/>
              <a:t>Concept </a:t>
            </a:r>
            <a:r>
              <a:rPr lang="fr-FR" dirty="0"/>
              <a:t>qui permet à une entreprise de gagner de l'argent. </a:t>
            </a:r>
            <a:r>
              <a:rPr lang="fr-FR" dirty="0" smtClean="0"/>
              <a:t>Formalisable dans </a:t>
            </a:r>
            <a:r>
              <a:rPr lang="fr-FR" dirty="0"/>
              <a:t>un document de présentation de la logique globale de l’entreprise et d’explication de la création de </a:t>
            </a:r>
            <a:r>
              <a:rPr lang="fr-FR" dirty="0" smtClean="0"/>
              <a:t>valeur.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/>
              <a:t>Le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business plan – ou plan d’affaire</a:t>
            </a:r>
            <a:r>
              <a:rPr lang="fr-FR" dirty="0"/>
              <a:t> </a:t>
            </a:r>
            <a:endParaRPr lang="fr-FR" b="1" dirty="0"/>
          </a:p>
          <a:p>
            <a:pPr marL="360363" indent="0" algn="just">
              <a:buNone/>
            </a:pPr>
            <a:r>
              <a:rPr lang="fr-FR" dirty="0" smtClean="0"/>
              <a:t>Déclinaison </a:t>
            </a:r>
            <a:r>
              <a:rPr lang="fr-FR" dirty="0"/>
              <a:t>concrète, opérationnelle et chiffrée du business model</a:t>
            </a:r>
            <a:r>
              <a:rPr lang="fr-FR" b="1" dirty="0"/>
              <a:t>.</a:t>
            </a:r>
            <a:r>
              <a:rPr lang="fr-FR" dirty="0"/>
              <a:t> </a:t>
            </a:r>
          </a:p>
        </p:txBody>
      </p:sp>
      <p:pic>
        <p:nvPicPr>
          <p:cNvPr id="9" name="Picture 10" descr="LogoCreaI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29"/>
            <a:ext cx="1728192" cy="105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20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331640" y="24672"/>
            <a:ext cx="6480720" cy="11046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Mode d’emploi</a:t>
            </a:r>
            <a:endParaRPr lang="fr-FR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8571" b="8571"/>
          <a:stretch/>
        </p:blipFill>
        <p:spPr>
          <a:xfrm>
            <a:off x="611560" y="72000"/>
            <a:ext cx="8280920" cy="5893626"/>
          </a:xfrm>
          <a:prstGeom prst="rect">
            <a:avLst/>
          </a:prstGeom>
        </p:spPr>
      </p:pic>
      <p:pic>
        <p:nvPicPr>
          <p:cNvPr id="6" name="Picture 10" descr="LogoCreaI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27471"/>
            <a:ext cx="1691680" cy="103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32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2817</TotalTime>
  <Words>636</Words>
  <Application>Microsoft Office PowerPoint</Application>
  <PresentationFormat>Affichage à l'écran (4:3)</PresentationFormat>
  <Paragraphs>110</Paragraphs>
  <Slides>27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Différence entre business model et business plan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Objectifs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Company>CCI Quimper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Steven OLLIVIER</dc:creator>
  <cp:lastModifiedBy>Hervé</cp:lastModifiedBy>
  <cp:revision>188</cp:revision>
  <cp:lastPrinted>2012-12-12T16:34:34Z</cp:lastPrinted>
  <dcterms:created xsi:type="dcterms:W3CDTF">2012-08-16T14:07:20Z</dcterms:created>
  <dcterms:modified xsi:type="dcterms:W3CDTF">2017-03-20T08:09:53Z</dcterms:modified>
</cp:coreProperties>
</file>